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o Black" charset="1" panose="020B0A03020202020B04"/>
      <p:regular r:id="rId18"/>
    </p:embeddedFont>
    <p:embeddedFont>
      <p:font typeface="Arial Unicode Bold" charset="1" panose="020B0704020202020204"/>
      <p:regular r:id="rId19"/>
    </p:embeddedFont>
    <p:embeddedFont>
      <p:font typeface="Arial Unicode" charset="1" panose="020B0604020202020204"/>
      <p:regular r:id="rId20"/>
    </p:embeddedFont>
    <p:embeddedFont>
      <p:font typeface="Arial Bold" charset="1" panose="020B0802020202020204"/>
      <p:regular r:id="rId21"/>
    </p:embeddedFont>
    <p:embeddedFont>
      <p:font typeface="Arial" charset="1" panose="020B0502020202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7619" y="6746172"/>
            <a:ext cx="4590267" cy="2512128"/>
          </a:xfrm>
          <a:custGeom>
            <a:avLst/>
            <a:gdLst/>
            <a:ahLst/>
            <a:cxnLst/>
            <a:rect r="r" b="b" t="t" l="l"/>
            <a:pathLst>
              <a:path h="2512128" w="4590267">
                <a:moveTo>
                  <a:pt x="0" y="0"/>
                </a:moveTo>
                <a:lnTo>
                  <a:pt x="4590266" y="0"/>
                </a:lnTo>
                <a:lnTo>
                  <a:pt x="4590266" y="2512128"/>
                </a:lnTo>
                <a:lnTo>
                  <a:pt x="0" y="2512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09660" y="-884054"/>
            <a:ext cx="3987826" cy="2182428"/>
          </a:xfrm>
          <a:custGeom>
            <a:avLst/>
            <a:gdLst/>
            <a:ahLst/>
            <a:cxnLst/>
            <a:rect r="r" b="b" t="t" l="l"/>
            <a:pathLst>
              <a:path h="2182428" w="3987826">
                <a:moveTo>
                  <a:pt x="0" y="0"/>
                </a:moveTo>
                <a:lnTo>
                  <a:pt x="3987826" y="0"/>
                </a:lnTo>
                <a:lnTo>
                  <a:pt x="3987826" y="2182429"/>
                </a:lnTo>
                <a:lnTo>
                  <a:pt x="0" y="2182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3190843" y="7667878"/>
            <a:ext cx="924037" cy="2619692"/>
          </a:xfrm>
          <a:custGeom>
            <a:avLst/>
            <a:gdLst/>
            <a:ahLst/>
            <a:cxnLst/>
            <a:rect r="r" b="b" t="t" l="l"/>
            <a:pathLst>
              <a:path h="2619692" w="924037">
                <a:moveTo>
                  <a:pt x="0" y="0"/>
                </a:moveTo>
                <a:lnTo>
                  <a:pt x="924037" y="0"/>
                </a:lnTo>
                <a:lnTo>
                  <a:pt x="924037" y="2619692"/>
                </a:lnTo>
                <a:lnTo>
                  <a:pt x="0" y="2619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43015" y="3192737"/>
            <a:ext cx="13753922" cy="150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45"/>
              </a:lnSpc>
            </a:pPr>
            <a:r>
              <a:rPr lang="en-US" sz="10797" spc="-59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 COMMERCE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37293" y="7954198"/>
            <a:ext cx="7215739" cy="2094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Equipe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16 - (E-commerce) </a:t>
            </a:r>
          </a:p>
          <a:p>
            <a:pPr algn="just">
              <a:lnSpc>
                <a:spcPts val="4163"/>
              </a:lnSpc>
            </a:pPr>
            <a:r>
              <a:rPr lang="en-US" b="true" sz="3785" spc="15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Orientador:</a:t>
            </a:r>
            <a:r>
              <a:rPr lang="en-US" sz="3785" spc="15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Carlos Henrique Verissimo Pereira </a:t>
            </a:r>
          </a:p>
          <a:p>
            <a:pPr algn="just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Turma:</a:t>
            </a:r>
            <a:r>
              <a:rPr lang="en-US" sz="3685" spc="151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 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09660" y="4406868"/>
            <a:ext cx="10917958" cy="736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27"/>
              </a:lnSpc>
            </a:pPr>
            <a:r>
              <a:rPr lang="en-US" b="true" sz="5210" spc="-286">
                <a:solidFill>
                  <a:srgbClr val="4B9BB3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MVP (MINIMUM VIABLE PRODUCT)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40349"/>
            <a:ext cx="18288000" cy="9046651"/>
          </a:xfrm>
          <a:custGeom>
            <a:avLst/>
            <a:gdLst/>
            <a:ahLst/>
            <a:cxnLst/>
            <a:rect r="r" b="b" t="t" l="l"/>
            <a:pathLst>
              <a:path h="9046651" w="18288000">
                <a:moveTo>
                  <a:pt x="0" y="0"/>
                </a:moveTo>
                <a:lnTo>
                  <a:pt x="18288000" y="0"/>
                </a:lnTo>
                <a:lnTo>
                  <a:pt x="18288000" y="9046651"/>
                </a:lnTo>
                <a:lnTo>
                  <a:pt x="0" y="9046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16" t="0" r="-62" b="-394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775"/>
            <a:ext cx="8447336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Tela do Carrinho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40349"/>
            <a:ext cx="18288000" cy="9046651"/>
          </a:xfrm>
          <a:custGeom>
            <a:avLst/>
            <a:gdLst/>
            <a:ahLst/>
            <a:cxnLst/>
            <a:rect r="r" b="b" t="t" l="l"/>
            <a:pathLst>
              <a:path h="9046651" w="18288000">
                <a:moveTo>
                  <a:pt x="0" y="0"/>
                </a:moveTo>
                <a:lnTo>
                  <a:pt x="18288000" y="0"/>
                </a:lnTo>
                <a:lnTo>
                  <a:pt x="18288000" y="9046651"/>
                </a:lnTo>
                <a:lnTo>
                  <a:pt x="0" y="9046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291" t="-2339" r="-4291" b="-686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775"/>
            <a:ext cx="13541076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Tela dos “Meus Pedidos”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11" r="0" b="-146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241992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92255" y="5162550"/>
            <a:ext cx="6157806" cy="617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628"/>
              </a:lnSpc>
              <a:spcBef>
                <a:spcPct val="0"/>
              </a:spcBef>
            </a:pPr>
            <a:r>
              <a:rPr lang="en-US" sz="4207">
                <a:solidFill>
                  <a:srgbClr val="E9E9E9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INTEGRANTES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74374" y="2670727"/>
            <a:ext cx="10139252" cy="1255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0"/>
              </a:lnSpc>
              <a:spcBef>
                <a:spcPct val="0"/>
              </a:spcBef>
            </a:pPr>
            <a:r>
              <a:rPr lang="en-US" sz="9000" spc="-495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Obrigado a todos!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619" y="5999447"/>
            <a:ext cx="12278060" cy="144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60"/>
              </a:lnSpc>
            </a:pPr>
            <a:r>
              <a:rPr lang="en-US" sz="296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Carlos Eduardo Martins dos Santos, Nathan Henrique Vieira Ferreira, Murilo Augusto Vieira, Otavio Augusto Reis Almeida, Tiago de Almeida Nobre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20191" y="56085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10409" y="8185158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477754">
            <a:off x="13912687" y="-237062"/>
            <a:ext cx="7062925" cy="7062925"/>
          </a:xfrm>
          <a:custGeom>
            <a:avLst/>
            <a:gdLst/>
            <a:ahLst/>
            <a:cxnLst/>
            <a:rect r="r" b="b" t="t" l="l"/>
            <a:pathLst>
              <a:path h="7062925" w="7062925">
                <a:moveTo>
                  <a:pt x="0" y="0"/>
                </a:moveTo>
                <a:lnTo>
                  <a:pt x="7062925" y="0"/>
                </a:lnTo>
                <a:lnTo>
                  <a:pt x="7062925" y="7062925"/>
                </a:lnTo>
                <a:lnTo>
                  <a:pt x="0" y="70629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0266" y="1095375"/>
            <a:ext cx="4255380" cy="1496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0"/>
              </a:lnSpc>
              <a:spcBef>
                <a:spcPct val="0"/>
              </a:spcBef>
            </a:pPr>
            <a:r>
              <a:rPr lang="en-US" b="true" sz="10312" spc="-72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Í</a:t>
            </a:r>
            <a:r>
              <a:rPr lang="en-US" b="true" sz="10312" spc="-721" strike="noStrike" u="non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ndice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597644" y="356775"/>
            <a:ext cx="3661656" cy="3628368"/>
          </a:xfrm>
          <a:custGeom>
            <a:avLst/>
            <a:gdLst/>
            <a:ahLst/>
            <a:cxnLst/>
            <a:rect r="r" b="b" t="t" l="l"/>
            <a:pathLst>
              <a:path h="3628368" w="3661656">
                <a:moveTo>
                  <a:pt x="0" y="0"/>
                </a:moveTo>
                <a:lnTo>
                  <a:pt x="3661656" y="0"/>
                </a:lnTo>
                <a:lnTo>
                  <a:pt x="3661656" y="3628368"/>
                </a:lnTo>
                <a:lnTo>
                  <a:pt x="0" y="3628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469147" y="2375946"/>
            <a:ext cx="6204398" cy="0"/>
          </a:xfrm>
          <a:prstGeom prst="line">
            <a:avLst/>
          </a:prstGeom>
          <a:ln cap="rnd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true" flipV="true" rot="0">
            <a:off x="0" y="8772096"/>
            <a:ext cx="7315200" cy="3724102"/>
          </a:xfrm>
          <a:custGeom>
            <a:avLst/>
            <a:gdLst/>
            <a:ahLst/>
            <a:cxnLst/>
            <a:rect r="r" b="b" t="t" l="l"/>
            <a:pathLst>
              <a:path h="3724102" w="7315200">
                <a:moveTo>
                  <a:pt x="7315200" y="3724102"/>
                </a:moveTo>
                <a:lnTo>
                  <a:pt x="0" y="3724102"/>
                </a:lnTo>
                <a:lnTo>
                  <a:pt x="0" y="0"/>
                </a:lnTo>
                <a:lnTo>
                  <a:pt x="7315200" y="0"/>
                </a:lnTo>
                <a:lnTo>
                  <a:pt x="7315200" y="372410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48711" y="3279932"/>
            <a:ext cx="8120602" cy="437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2"/>
              </a:lnSpc>
            </a:pPr>
            <a:r>
              <a:rPr lang="en-US" sz="3674" spc="-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CONTEXTUALIZAÇÃO</a:t>
            </a:r>
          </a:p>
          <a:p>
            <a:pPr algn="l" marL="0" indent="0" lvl="0">
              <a:lnSpc>
                <a:spcPts val="5732"/>
              </a:lnSpc>
            </a:pPr>
            <a:r>
              <a:rPr lang="en-US" sz="3674" spc="-99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SUSTENTAÇÃO TEÓRICA</a:t>
            </a:r>
          </a:p>
          <a:p>
            <a:pPr algn="l" marL="0" indent="0" lvl="0">
              <a:lnSpc>
                <a:spcPts val="5732"/>
              </a:lnSpc>
            </a:pPr>
            <a:r>
              <a:rPr lang="en-US" sz="3674" spc="-99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CASOS DE USO</a:t>
            </a:r>
          </a:p>
          <a:p>
            <a:pPr algn="l" marL="0" indent="0" lvl="0">
              <a:lnSpc>
                <a:spcPts val="5732"/>
              </a:lnSpc>
            </a:pPr>
            <a:r>
              <a:rPr lang="en-US" sz="3674" spc="-99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TELA DE CADASTRO</a:t>
            </a:r>
          </a:p>
          <a:p>
            <a:pPr algn="l" marL="0" indent="0" lvl="0">
              <a:lnSpc>
                <a:spcPts val="5732"/>
              </a:lnSpc>
            </a:pPr>
            <a:r>
              <a:rPr lang="en-US" sz="3674" spc="-99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TELA DE LOGIN</a:t>
            </a:r>
          </a:p>
          <a:p>
            <a:pPr algn="l" marL="0" indent="0" lvl="0">
              <a:lnSpc>
                <a:spcPts val="5732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71596" y="3279932"/>
            <a:ext cx="990917" cy="509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03</a:t>
            </a:r>
          </a:p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04</a:t>
            </a:r>
          </a:p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05</a:t>
            </a:r>
          </a:p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06</a:t>
            </a:r>
          </a:p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07</a:t>
            </a:r>
          </a:p>
          <a:p>
            <a:pPr algn="r">
              <a:lnSpc>
                <a:spcPts val="5732"/>
              </a:lnSpc>
            </a:pPr>
          </a:p>
          <a:p>
            <a:pPr algn="r" marL="0" indent="0" lvl="0">
              <a:lnSpc>
                <a:spcPts val="573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673545" y="3279932"/>
            <a:ext cx="990917" cy="4375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08</a:t>
            </a:r>
          </a:p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09</a:t>
            </a:r>
          </a:p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10</a:t>
            </a:r>
          </a:p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11</a:t>
            </a:r>
          </a:p>
          <a:p>
            <a:pPr algn="r">
              <a:lnSpc>
                <a:spcPts val="5732"/>
              </a:lnSpc>
            </a:pPr>
            <a:r>
              <a:rPr lang="en-US" b="true" sz="3674" spc="-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12</a:t>
            </a:r>
          </a:p>
          <a:p>
            <a:pPr algn="r" marL="0" indent="0" lvl="0">
              <a:lnSpc>
                <a:spcPts val="573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088988" y="3279932"/>
            <a:ext cx="8000026" cy="360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47"/>
              </a:lnSpc>
            </a:pPr>
            <a:r>
              <a:rPr lang="en-US" sz="3620" spc="-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TELA DE PÁGINA INICIAL</a:t>
            </a:r>
          </a:p>
          <a:p>
            <a:pPr algn="l" marL="0" indent="0" lvl="0">
              <a:lnSpc>
                <a:spcPts val="5647"/>
              </a:lnSpc>
            </a:pPr>
            <a:r>
              <a:rPr lang="en-US" sz="3620" spc="-9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TELA DO PRODUTO</a:t>
            </a:r>
          </a:p>
          <a:p>
            <a:pPr algn="l" marL="0" indent="0" lvl="0">
              <a:lnSpc>
                <a:spcPts val="5647"/>
              </a:lnSpc>
            </a:pPr>
            <a:r>
              <a:rPr lang="en-US" sz="3620" spc="-9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TELA DO CARRINHO</a:t>
            </a:r>
          </a:p>
          <a:p>
            <a:pPr algn="l" marL="0" indent="0" lvl="0">
              <a:lnSpc>
                <a:spcPts val="5647"/>
              </a:lnSpc>
            </a:pPr>
            <a:r>
              <a:rPr lang="en-US" sz="3620" spc="-9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TELA DOS MEUS PRODUTOS</a:t>
            </a:r>
          </a:p>
          <a:p>
            <a:pPr algn="l" marL="0" indent="0" lvl="0">
              <a:lnSpc>
                <a:spcPts val="5647"/>
              </a:lnSpc>
            </a:pPr>
            <a:r>
              <a:rPr lang="en-US" sz="3620" spc="-97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ENCERRAMENTO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55935" y="-732907"/>
            <a:ext cx="4693870" cy="5667322"/>
            <a:chOff x="0" y="0"/>
            <a:chExt cx="727203" cy="8780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7203" cy="878017"/>
            </a:xfrm>
            <a:custGeom>
              <a:avLst/>
              <a:gdLst/>
              <a:ahLst/>
              <a:cxnLst/>
              <a:rect r="r" b="b" t="t" l="l"/>
              <a:pathLst>
                <a:path h="878017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78017"/>
                  </a:lnTo>
                  <a:lnTo>
                    <a:pt x="0" y="878017"/>
                  </a:lnTo>
                  <a:close/>
                </a:path>
              </a:pathLst>
            </a:custGeom>
            <a:blipFill>
              <a:blip r:embed="rId3"/>
              <a:stretch>
                <a:fillRect l="0" t="-12040" r="0" b="-1204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173362" y="4649044"/>
            <a:ext cx="3273681" cy="6816159"/>
            <a:chOff x="0" y="0"/>
            <a:chExt cx="727203" cy="1514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27203" cy="1514116"/>
            </a:xfrm>
            <a:custGeom>
              <a:avLst/>
              <a:gdLst/>
              <a:ahLst/>
              <a:cxnLst/>
              <a:rect r="r" b="b" t="t" l="l"/>
              <a:pathLst>
                <a:path h="1514116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1514116"/>
                  </a:lnTo>
                  <a:lnTo>
                    <a:pt x="0" y="1514116"/>
                  </a:lnTo>
                  <a:close/>
                </a:path>
              </a:pathLst>
            </a:custGeom>
            <a:blipFill>
              <a:blip r:embed="rId4"/>
              <a:stretch>
                <a:fillRect l="-88807" t="0" r="-8880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35234" y="5095875"/>
            <a:ext cx="8323565" cy="3377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869"/>
              </a:lnSpc>
            </a:pPr>
            <a:r>
              <a:rPr lang="en-US" sz="2763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presente projeto tem como foco o desenvolvimento de uma plataforma de e-commerce voltada para a venda de periféricos de informática. Com base nos estudos sobre comércio eletrônico, observamos a crescente demanda por soluções digitais que facilitem a compra e venda de produtos de forma ágil e segura.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034783"/>
            <a:ext cx="8115300" cy="956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58"/>
              </a:lnSpc>
              <a:spcBef>
                <a:spcPct val="0"/>
              </a:spcBef>
            </a:pPr>
            <a:r>
              <a:rPr lang="en-US" sz="6847" spc="-376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Contextualização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755935" y="5353437"/>
            <a:ext cx="4693870" cy="5351608"/>
            <a:chOff x="0" y="0"/>
            <a:chExt cx="727203" cy="8291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27203" cy="829104"/>
            </a:xfrm>
            <a:custGeom>
              <a:avLst/>
              <a:gdLst/>
              <a:ahLst/>
              <a:cxnLst/>
              <a:rect r="r" b="b" t="t" l="l"/>
              <a:pathLst>
                <a:path h="82910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29104"/>
                  </a:lnTo>
                  <a:lnTo>
                    <a:pt x="0" y="829104"/>
                  </a:lnTo>
                  <a:close/>
                </a:path>
              </a:pathLst>
            </a:custGeom>
            <a:blipFill>
              <a:blip r:embed="rId5"/>
              <a:stretch>
                <a:fillRect l="0" t="-15823" r="0" b="-15823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173362" y="371571"/>
            <a:ext cx="3273681" cy="3869492"/>
            <a:chOff x="0" y="0"/>
            <a:chExt cx="727203" cy="8595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27203" cy="859554"/>
            </a:xfrm>
            <a:custGeom>
              <a:avLst/>
              <a:gdLst/>
              <a:ahLst/>
              <a:cxnLst/>
              <a:rect r="r" b="b" t="t" l="l"/>
              <a:pathLst>
                <a:path h="859554" w="727203">
                  <a:moveTo>
                    <a:pt x="0" y="0"/>
                  </a:moveTo>
                  <a:lnTo>
                    <a:pt x="727203" y="0"/>
                  </a:lnTo>
                  <a:lnTo>
                    <a:pt x="727203" y="859554"/>
                  </a:lnTo>
                  <a:lnTo>
                    <a:pt x="0" y="859554"/>
                  </a:lnTo>
                  <a:close/>
                </a:path>
              </a:pathLst>
            </a:custGeom>
            <a:blipFill>
              <a:blip r:embed="rId6"/>
              <a:stretch>
                <a:fillRect l="0" t="-13491" r="0" b="-13491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28700" y="3259973"/>
            <a:ext cx="7539781" cy="1389071"/>
            <a:chOff x="0" y="0"/>
            <a:chExt cx="2216870" cy="4084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16870" cy="408419"/>
            </a:xfrm>
            <a:custGeom>
              <a:avLst/>
              <a:gdLst/>
              <a:ahLst/>
              <a:cxnLst/>
              <a:rect r="r" b="b" t="t" l="l"/>
              <a:pathLst>
                <a:path h="408419" w="2216870">
                  <a:moveTo>
                    <a:pt x="0" y="0"/>
                  </a:moveTo>
                  <a:lnTo>
                    <a:pt x="2216870" y="0"/>
                  </a:lnTo>
                  <a:lnTo>
                    <a:pt x="2216870" y="408419"/>
                  </a:lnTo>
                  <a:lnTo>
                    <a:pt x="0" y="408419"/>
                  </a:lnTo>
                  <a:close/>
                </a:path>
              </a:pathLst>
            </a:custGeom>
            <a:solidFill>
              <a:srgbClr val="74BDC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9525"/>
              <a:ext cx="2216870" cy="398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372835" y="3654457"/>
            <a:ext cx="6851510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Introdução ao e-commerce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349700" y="-1651722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795984" cy="1931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81291" y="927762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95100" y="4743895"/>
            <a:ext cx="6704730" cy="3812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3"/>
              </a:lnSpc>
              <a:spcBef>
                <a:spcPct val="0"/>
              </a:spcBef>
            </a:pPr>
            <a:r>
              <a:rPr lang="en-US" sz="2695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N</a:t>
            </a:r>
            <a:r>
              <a:rPr lang="en-US" sz="2695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o desenvolvimento da aplicação, adotamos o framework Spring Boot, amplamente utilizado na construção de APIs RESTful em Java. O Spring Boot promove a produtividade do desenvolvedor, reduz a configuração manual e segue os princípios de inversão de controle e injeção de dependências.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9085"/>
            <a:ext cx="8115300" cy="223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Sustentação Teorica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905" y="3897712"/>
            <a:ext cx="1124391" cy="65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6"/>
              </a:lnSpc>
              <a:spcBef>
                <a:spcPct val="0"/>
              </a:spcBef>
            </a:pPr>
            <a:r>
              <a:rPr lang="en-US" sz="4675" spc="-25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93878" y="4734370"/>
            <a:ext cx="7665422" cy="268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5"/>
              </a:lnSpc>
              <a:spcBef>
                <a:spcPct val="0"/>
              </a:spcBef>
            </a:pPr>
            <a:r>
              <a:rPr lang="en-US" sz="3054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 </a:t>
            </a:r>
            <a:r>
              <a:rPr lang="en-US" sz="3054" strike="noStrike" u="none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estrutura do projeto segue a arquitetura MVC (Model-View-Controller), o que facilita a separação de responsabilidades entre as camadas de dados, lógica de negócios e apresentação.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3878" y="3897712"/>
            <a:ext cx="1124391" cy="65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56"/>
              </a:lnSpc>
              <a:spcBef>
                <a:spcPct val="0"/>
              </a:spcBef>
            </a:pPr>
            <a:r>
              <a:rPr lang="en-US" sz="4675" spc="-257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57429" y="3916762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Preceito 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32570" y="3916762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b="true" sz="4410" spc="-242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Preceito 1</a:t>
            </a:r>
          </a:p>
        </p:txBody>
      </p:sp>
    </p:spTree>
  </p:cSld>
  <p:clrMapOvr>
    <a:masterClrMapping/>
  </p:clrMapOvr>
  <p:transition spd="med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0024" y="3296741"/>
            <a:ext cx="11032918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b="true" sz="4535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Casos de uso que serão demonstrados: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54382" y="4133412"/>
            <a:ext cx="10706433" cy="5384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5676" indent="-472838" lvl="1">
              <a:lnSpc>
                <a:spcPts val="6132"/>
              </a:lnSpc>
              <a:buFont typeface="Arial"/>
              <a:buChar char="•"/>
            </a:pPr>
            <a:r>
              <a:rPr lang="en-US" sz="438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Cadastro e login de usuário.</a:t>
            </a:r>
          </a:p>
          <a:p>
            <a:pPr algn="l" marL="945676" indent="-472838" lvl="1">
              <a:lnSpc>
                <a:spcPts val="6132"/>
              </a:lnSpc>
              <a:buFont typeface="Arial"/>
              <a:buChar char="•"/>
            </a:pPr>
            <a:r>
              <a:rPr lang="en-US" sz="438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Pesquisa e visualização de produtos.</a:t>
            </a:r>
          </a:p>
          <a:p>
            <a:pPr algn="l" marL="945676" indent="-472838" lvl="1">
              <a:lnSpc>
                <a:spcPts val="6132"/>
              </a:lnSpc>
              <a:buFont typeface="Arial"/>
              <a:buChar char="•"/>
            </a:pPr>
            <a:r>
              <a:rPr lang="en-US" sz="438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Acessar a página de um produto</a:t>
            </a:r>
          </a:p>
          <a:p>
            <a:pPr algn="l" marL="945676" indent="-472838" lvl="1">
              <a:lnSpc>
                <a:spcPts val="6132"/>
              </a:lnSpc>
              <a:buFont typeface="Arial"/>
              <a:buChar char="•"/>
            </a:pPr>
            <a:r>
              <a:rPr lang="en-US" sz="438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Adição de produtos ao carrinho.</a:t>
            </a:r>
          </a:p>
          <a:p>
            <a:pPr algn="l" marL="945676" indent="-472838" lvl="1">
              <a:lnSpc>
                <a:spcPts val="6132"/>
              </a:lnSpc>
              <a:buFont typeface="Arial"/>
              <a:buChar char="•"/>
            </a:pPr>
            <a:r>
              <a:rPr lang="en-US" sz="438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Acessar a área “Minhas compras”</a:t>
            </a:r>
          </a:p>
          <a:p>
            <a:pPr algn="l" marL="945676" indent="-472838" lvl="1">
              <a:lnSpc>
                <a:spcPts val="6132"/>
              </a:lnSpc>
              <a:buFont typeface="Arial"/>
              <a:buChar char="•"/>
            </a:pPr>
            <a:r>
              <a:rPr lang="en-US" sz="4380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Finalização da compra.</a:t>
            </a:r>
          </a:p>
          <a:p>
            <a:pPr algn="l" marL="0" indent="0" lvl="0">
              <a:lnSpc>
                <a:spcPts val="61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60024" y="1666177"/>
            <a:ext cx="10300792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Casos de uso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1240915"/>
            <a:ext cx="18288000" cy="9046085"/>
          </a:xfrm>
          <a:custGeom>
            <a:avLst/>
            <a:gdLst/>
            <a:ahLst/>
            <a:cxnLst/>
            <a:rect r="r" b="b" t="t" l="l"/>
            <a:pathLst>
              <a:path h="9046085" w="18288000">
                <a:moveTo>
                  <a:pt x="0" y="0"/>
                </a:moveTo>
                <a:lnTo>
                  <a:pt x="18288000" y="0"/>
                </a:lnTo>
                <a:lnTo>
                  <a:pt x="18288000" y="9046085"/>
                </a:lnTo>
                <a:lnTo>
                  <a:pt x="0" y="90460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68" t="0" r="-656" b="-32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8584" y="104775"/>
            <a:ext cx="10300792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Tela de cadastro</a:t>
            </a:r>
          </a:p>
        </p:txBody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40915"/>
            <a:ext cx="18288000" cy="9046085"/>
          </a:xfrm>
          <a:custGeom>
            <a:avLst/>
            <a:gdLst/>
            <a:ahLst/>
            <a:cxnLst/>
            <a:rect r="r" b="b" t="t" l="l"/>
            <a:pathLst>
              <a:path h="9046085" w="18288000">
                <a:moveTo>
                  <a:pt x="0" y="0"/>
                </a:moveTo>
                <a:lnTo>
                  <a:pt x="18288000" y="0"/>
                </a:lnTo>
                <a:lnTo>
                  <a:pt x="18288000" y="9046085"/>
                </a:lnTo>
                <a:lnTo>
                  <a:pt x="0" y="9046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47" t="-12490" r="-634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584" y="104775"/>
            <a:ext cx="10300792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Tela de Login</a:t>
            </a:r>
          </a:p>
        </p:txBody>
      </p:sp>
    </p:spTree>
  </p:cSld>
  <p:clrMapOvr>
    <a:masterClrMapping/>
  </p:clrMapOvr>
  <p:transition spd="med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40915"/>
            <a:ext cx="18288000" cy="9046085"/>
          </a:xfrm>
          <a:custGeom>
            <a:avLst/>
            <a:gdLst/>
            <a:ahLst/>
            <a:cxnLst/>
            <a:rect r="r" b="b" t="t" l="l"/>
            <a:pathLst>
              <a:path h="9046085" w="18288000">
                <a:moveTo>
                  <a:pt x="0" y="0"/>
                </a:moveTo>
                <a:lnTo>
                  <a:pt x="18288000" y="0"/>
                </a:lnTo>
                <a:lnTo>
                  <a:pt x="18288000" y="9046085"/>
                </a:lnTo>
                <a:lnTo>
                  <a:pt x="0" y="9046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83" r="-1127" b="-98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8584" y="104775"/>
            <a:ext cx="11229943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Tela da Pagina Inicial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849424" y="-5572151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2"/>
                </a:lnTo>
                <a:lnTo>
                  <a:pt x="0" y="2143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240915"/>
            <a:ext cx="18288000" cy="9046085"/>
          </a:xfrm>
          <a:custGeom>
            <a:avLst/>
            <a:gdLst/>
            <a:ahLst/>
            <a:cxnLst/>
            <a:rect r="r" b="b" t="t" l="l"/>
            <a:pathLst>
              <a:path h="9046085" w="18288000">
                <a:moveTo>
                  <a:pt x="0" y="0"/>
                </a:moveTo>
                <a:lnTo>
                  <a:pt x="18288000" y="0"/>
                </a:lnTo>
                <a:lnTo>
                  <a:pt x="18288000" y="9046085"/>
                </a:lnTo>
                <a:lnTo>
                  <a:pt x="0" y="9046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54" t="0" r="-2954" b="-678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4775"/>
            <a:ext cx="11229943" cy="1136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sz="8153" spc="-44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Tela do Produto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DAGpcTLgvos</dc:identifier>
  <dcterms:modified xsi:type="dcterms:W3CDTF">2011-08-01T06:04:30Z</dcterms:modified>
  <cp:revision>1</cp:revision>
  <dc:title>Apresentação de trabalho de curso tcc moderno branco cinza</dc:title>
</cp:coreProperties>
</file>